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2" r:id="rId2"/>
    <p:sldId id="263" r:id="rId3"/>
    <p:sldId id="261" r:id="rId4"/>
    <p:sldId id="264" r:id="rId5"/>
    <p:sldId id="265" r:id="rId6"/>
    <p:sldId id="266" r:id="rId7"/>
    <p:sldId id="260" r:id="rId8"/>
    <p:sldId id="267" r:id="rId9"/>
    <p:sldId id="268" r:id="rId10"/>
    <p:sldId id="269" r:id="rId11"/>
    <p:sldId id="270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>
        <p:scale>
          <a:sx n="75" d="100"/>
          <a:sy n="75" d="100"/>
        </p:scale>
        <p:origin x="-1704" y="-9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4.jpg"/><Relationship Id="rId7" Type="http://schemas.openxmlformats.org/officeDocument/2006/relationships/slide" Target="slide10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10" Type="http://schemas.openxmlformats.org/officeDocument/2006/relationships/slide" Target="slide12.xml"/><Relationship Id="rId4" Type="http://schemas.openxmlformats.org/officeDocument/2006/relationships/slide" Target="slide11.xml"/><Relationship Id="rId9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slide" Target="slide2.xml"/><Relationship Id="rId7" Type="http://schemas.openxmlformats.org/officeDocument/2006/relationships/slide" Target="slide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slide" Target="slide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1397000" y="237065"/>
            <a:ext cx="9499600" cy="9736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cs-CZ" b="1" dirty="0"/>
              <a:t>AGAMA EXTRA </a:t>
            </a:r>
            <a:r>
              <a:rPr lang="cs-CZ" b="1" dirty="0" smtClean="0"/>
              <a:t>DRY TRILAMINATE SUIT</a:t>
            </a:r>
            <a:endParaRPr lang="cs-CZ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145" y="1117600"/>
            <a:ext cx="6941310" cy="54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REINFORCEMENT 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404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45" y="152398"/>
            <a:ext cx="1299951" cy="256328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758" y="147928"/>
            <a:ext cx="1315508" cy="257222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0645" y="2868079"/>
            <a:ext cx="1205121" cy="2292350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165364" y="1298885"/>
            <a:ext cx="8525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WBM</a:t>
            </a:r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</a:p>
          <a:p>
            <a:r>
              <a:rPr lang="en-US" sz="2000" dirty="0"/>
              <a:t>Special iron-on material that you can apply yourself with an iron.</a:t>
            </a:r>
            <a:br>
              <a:rPr lang="en-US" sz="2000" dirty="0"/>
            </a:br>
            <a:r>
              <a:rPr lang="en-US" sz="2000" dirty="0"/>
              <a:t>Suitable for divers, kayakers, fishermen, and all similar sports where neoprene parts are subjected to stress.</a:t>
            </a:r>
            <a:br>
              <a:rPr lang="en-US" sz="2000" dirty="0"/>
            </a:br>
            <a:r>
              <a:rPr lang="en-US" sz="2000" dirty="0"/>
              <a:t>The application is ideal for areas such as knees, elbows, the seat area, or for repairing small tears.</a:t>
            </a:r>
            <a:br>
              <a:rPr lang="en-US" sz="2000" dirty="0"/>
            </a:br>
            <a:r>
              <a:rPr lang="en-US" sz="2000" dirty="0"/>
              <a:t>The material can be cut with scissors to the desired shape and size.</a:t>
            </a:r>
            <a:endParaRPr lang="cs-CZ" sz="20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165364" y="3548298"/>
            <a:ext cx="852540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KEVLAR</a:t>
            </a:r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</a:p>
          <a:p>
            <a:r>
              <a:rPr lang="en-US" sz="2000" dirty="0"/>
              <a:t>The application is ideal for use on the knees and elbows.</a:t>
            </a:r>
            <a:br>
              <a:rPr lang="en-US" sz="2000" dirty="0"/>
            </a:br>
            <a:r>
              <a:rPr lang="en-US" sz="2000" dirty="0"/>
              <a:t>It can be cut with scissors to the desired shape and size.</a:t>
            </a:r>
            <a:br>
              <a:rPr lang="en-US" sz="2000" dirty="0"/>
            </a:br>
            <a:r>
              <a:rPr lang="en-US" sz="2000" dirty="0"/>
              <a:t>The application is sewn and glued onto the suit – we recommend having it applied by us or a professional.</a:t>
            </a:r>
            <a:endParaRPr lang="cs-CZ" sz="20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80975" y="5180954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20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CORDURA</a:t>
            </a:r>
            <a:r>
              <a:rPr lang="cs-CZ" sz="20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</a:p>
          <a:p>
            <a:r>
              <a:rPr lang="en-US" sz="2000" dirty="0"/>
              <a:t>Double reinforcement of the suit, preventing damage or tearing of the dry suit itself.</a:t>
            </a:r>
            <a:endParaRPr lang="cs-CZ" sz="200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8549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NECK SEALS 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58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0975" y="1338816"/>
            <a:ext cx="77268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SILICONE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en-US" sz="2000" dirty="0"/>
              <a:t>Equipped with rings (grooves) for trimming. 100% resistant to UV and ozone.</a:t>
            </a:r>
            <a:br>
              <a:rPr lang="en-US" sz="2000" dirty="0"/>
            </a:br>
            <a:r>
              <a:rPr lang="en-US" sz="2000" dirty="0"/>
              <a:t>Suitable for individuals with a latex allergy.</a:t>
            </a:r>
            <a:br>
              <a:rPr lang="en-US" sz="2000" dirty="0"/>
            </a:br>
            <a:r>
              <a:rPr lang="en-US" sz="2000" dirty="0"/>
              <a:t>2 sizes:</a:t>
            </a:r>
          </a:p>
          <a:p>
            <a:r>
              <a:rPr lang="en-US" sz="2000" dirty="0"/>
              <a:t>Small: 22-30 cm</a:t>
            </a:r>
          </a:p>
          <a:p>
            <a:r>
              <a:rPr lang="en-US" sz="2000" dirty="0"/>
              <a:t>Standard: 28-37 cm (in stock).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180975" y="3634606"/>
            <a:ext cx="772689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LATEX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en-US" sz="2000" dirty="0"/>
              <a:t>The seal is available in Small and Standard sizes. The size can be adjusted by trimming the seal. We recommend having the adjustments made at an authorized service center.</a:t>
            </a:r>
            <a:endParaRPr lang="cs-CZ" sz="20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0975" y="5026366"/>
            <a:ext cx="10052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w Cen MT Condensed Extra Bold" panose="020B0803020202020204" pitchFamily="34" charset="-18"/>
              </a:rPr>
              <a:t>NEOPRENE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:</a:t>
            </a:r>
            <a:endParaRPr lang="cs-CZ" sz="2400" dirty="0" smtClean="0">
              <a:latin typeface="Tw Cen MT Condensed Extra Bold" panose="020B0803020202020204" pitchFamily="34" charset="-18"/>
            </a:endParaRPr>
          </a:p>
          <a:p>
            <a:r>
              <a:rPr lang="en-US" sz="2000" dirty="0"/>
              <a:t>Very popular seal due to its easy application.</a:t>
            </a:r>
            <a:br>
              <a:rPr lang="en-US" sz="2000" dirty="0"/>
            </a:br>
            <a:r>
              <a:rPr lang="en-US" sz="2000" dirty="0"/>
              <a:t>It is necessary to measure the neck circumference over the Adam's apple beforehand.</a:t>
            </a:r>
            <a:endParaRPr lang="cs-CZ" sz="2000" dirty="0">
              <a:latin typeface="Tw Cen MT Condensed Extra Bold" panose="020B0803020202020204" pitchFamily="34" charset="-18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57" y="152398"/>
            <a:ext cx="2116534" cy="1828802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057" y="2057000"/>
            <a:ext cx="2138892" cy="1916669"/>
          </a:xfrm>
          <a:prstGeom prst="rect">
            <a:avLst/>
          </a:prstGeom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4471" y="4029804"/>
            <a:ext cx="2193119" cy="13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4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534005" y="323796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HOOD 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72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0975" y="2122382"/>
            <a:ext cx="77268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INTEGRATED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en-US" sz="2400" dirty="0"/>
              <a:t>6.5 mm or 5 mm.</a:t>
            </a:r>
            <a:br>
              <a:rPr lang="en-US" sz="2400" dirty="0"/>
            </a:br>
            <a:r>
              <a:rPr lang="en-US" sz="2400" dirty="0"/>
              <a:t>With a facial seal.</a:t>
            </a:r>
            <a:br>
              <a:rPr lang="en-US" sz="2400" dirty="0"/>
            </a:br>
            <a:r>
              <a:rPr lang="en-US" sz="2400" dirty="0"/>
              <a:t>Smooth face seal on the inside or outside, preventing water entry.</a:t>
            </a:r>
            <a:endParaRPr lang="cs-CZ" sz="2400" dirty="0" smtClean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180974" y="4468946"/>
            <a:ext cx="64218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Tw Cen MT Condensed Extra Bold" panose="020B0803020202020204" pitchFamily="34" charset="-18"/>
              </a:rPr>
              <a:t>WITHOUT HOOD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:</a:t>
            </a:r>
            <a:endParaRPr lang="cs-CZ" sz="2400" dirty="0" smtClean="0">
              <a:latin typeface="Tw Cen MT Condensed Extra Bold" panose="020B0803020202020204" pitchFamily="34" charset="-18"/>
            </a:endParaRPr>
          </a:p>
          <a:p>
            <a:r>
              <a:rPr lang="en-US" sz="2400" dirty="0"/>
              <a:t>We recommend purchasing the MIKY 5mm hood.</a:t>
            </a:r>
            <a:br>
              <a:rPr lang="en-US" sz="2400" dirty="0"/>
            </a:br>
            <a:r>
              <a:rPr lang="en-US" sz="2400" dirty="0"/>
              <a:t>It is suitable for all dry suits.</a:t>
            </a:r>
            <a:endParaRPr lang="cs-CZ" sz="2400" dirty="0" smtClean="0">
              <a:latin typeface="Tw Cen MT Condensed Extra Bold" panose="020B0803020202020204" pitchFamily="34" charset="-18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686" y="152398"/>
            <a:ext cx="2369314" cy="284480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371" y="2997200"/>
            <a:ext cx="2636629" cy="290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96335"/>
            <a:ext cx="9533334" cy="6477000"/>
          </a:xfrm>
          <a:prstGeom prst="rect">
            <a:avLst/>
          </a:prstGeom>
        </p:spPr>
      </p:pic>
      <p:cxnSp>
        <p:nvCxnSpPr>
          <p:cNvPr id="10" name="Přímá spojnice se šipkou 9"/>
          <p:cNvCxnSpPr/>
          <p:nvPr/>
        </p:nvCxnSpPr>
        <p:spPr>
          <a:xfrm flipH="1">
            <a:off x="6773333" y="725641"/>
            <a:ext cx="1778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>
            <a:off x="7450667" y="1298885"/>
            <a:ext cx="110066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/>
          <p:nvPr/>
        </p:nvCxnSpPr>
        <p:spPr>
          <a:xfrm flipH="1">
            <a:off x="7027333" y="4927600"/>
            <a:ext cx="1524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/>
          <p:nvPr/>
        </p:nvCxnSpPr>
        <p:spPr>
          <a:xfrm>
            <a:off x="3488267" y="2810933"/>
            <a:ext cx="15748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/>
          <p:cNvCxnSpPr/>
          <p:nvPr/>
        </p:nvCxnSpPr>
        <p:spPr>
          <a:xfrm flipH="1">
            <a:off x="7662333" y="3095625"/>
            <a:ext cx="8890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Pravoúhlá spojnice 29"/>
          <p:cNvCxnSpPr/>
          <p:nvPr/>
        </p:nvCxnSpPr>
        <p:spPr>
          <a:xfrm flipV="1">
            <a:off x="3488267" y="3213100"/>
            <a:ext cx="1248833" cy="584200"/>
          </a:xfrm>
          <a:prstGeom prst="bentConnector3">
            <a:avLst>
              <a:gd name="adj1" fmla="val 9983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ovéPole 31">
            <a:hlinkClick r:id="rId4" action="ppaction://hlinksldjump"/>
          </p:cNvPr>
          <p:cNvSpPr txBox="1"/>
          <p:nvPr/>
        </p:nvSpPr>
        <p:spPr>
          <a:xfrm>
            <a:off x="8760364" y="540975"/>
            <a:ext cx="1393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NECK SEALS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3" name="TextovéPole 32">
            <a:hlinkClick r:id="rId5" action="ppaction://hlinksldjump"/>
          </p:cNvPr>
          <p:cNvSpPr txBox="1"/>
          <p:nvPr/>
        </p:nvSpPr>
        <p:spPr>
          <a:xfrm>
            <a:off x="8551332" y="1114219"/>
            <a:ext cx="888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VALVES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4" name="TextovéPole 33">
            <a:hlinkClick r:id="rId6" action="ppaction://hlinksldjump"/>
          </p:cNvPr>
          <p:cNvSpPr txBox="1"/>
          <p:nvPr/>
        </p:nvSpPr>
        <p:spPr>
          <a:xfrm>
            <a:off x="8509462" y="2928576"/>
            <a:ext cx="1488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WRIST SEALS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5" name="TextovéPole 34">
            <a:hlinkClick r:id="rId7" action="ppaction://hlinksldjump"/>
          </p:cNvPr>
          <p:cNvSpPr txBox="1"/>
          <p:nvPr/>
        </p:nvSpPr>
        <p:spPr>
          <a:xfrm>
            <a:off x="8551333" y="4742932"/>
            <a:ext cx="1896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REINFORCEMENT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6" name="TextovéPole 35">
            <a:hlinkClick r:id="rId8" action="ppaction://hlinksldjump"/>
          </p:cNvPr>
          <p:cNvSpPr txBox="1"/>
          <p:nvPr/>
        </p:nvSpPr>
        <p:spPr>
          <a:xfrm>
            <a:off x="2494084" y="2626267"/>
            <a:ext cx="9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ZIP TIZIP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7" name="TextovéPole 36">
            <a:hlinkClick r:id="rId9" action="ppaction://hlinksldjump"/>
          </p:cNvPr>
          <p:cNvSpPr txBox="1"/>
          <p:nvPr/>
        </p:nvSpPr>
        <p:spPr>
          <a:xfrm>
            <a:off x="2430285" y="3612634"/>
            <a:ext cx="98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GLOVES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152222" y="5895769"/>
            <a:ext cx="455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EVERYTHING YOU NEED WITH ONE CLICK</a:t>
            </a:r>
            <a:endParaRPr lang="cs-CZ" sz="2400" dirty="0">
              <a:latin typeface="Tw Cen MT Condensed Extra Bold" panose="020B0803020202020204" pitchFamily="34" charset="-18"/>
            </a:endParaRPr>
          </a:p>
        </p:txBody>
      </p:sp>
      <p:cxnSp>
        <p:nvCxnSpPr>
          <p:cNvPr id="7" name="Přímá spojnice se šipkou 6"/>
          <p:cNvCxnSpPr/>
          <p:nvPr/>
        </p:nvCxnSpPr>
        <p:spPr>
          <a:xfrm>
            <a:off x="3435350" y="457200"/>
            <a:ext cx="22288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ovéPole 20">
            <a:hlinkClick r:id="rId10" action="ppaction://hlinksldjump"/>
          </p:cNvPr>
          <p:cNvSpPr txBox="1"/>
          <p:nvPr/>
        </p:nvSpPr>
        <p:spPr>
          <a:xfrm>
            <a:off x="2652684" y="272534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Tw Cen MT Condensed Extra Bold" panose="020B0803020202020204" pitchFamily="34" charset="-18"/>
              </a:rPr>
              <a:t>HOOD 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05691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1397000" y="304651"/>
            <a:ext cx="3116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DRY GLOVES</a:t>
            </a:r>
            <a:endParaRPr lang="cs-CZ" sz="4000" b="1" dirty="0" smtClean="0">
              <a:latin typeface="Tw Cen MT Condensed Extra Bold" panose="020B0803020202020204" pitchFamily="34" charset="-18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10" name="TextovéPole 9">
            <a:hlinkClick r:id="rId3" action="ppaction://hlinksldjump"/>
          </p:cNvPr>
          <p:cNvSpPr txBox="1"/>
          <p:nvPr/>
        </p:nvSpPr>
        <p:spPr>
          <a:xfrm>
            <a:off x="10471712" y="6022272"/>
            <a:ext cx="1809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55" y="1716616"/>
            <a:ext cx="2791878" cy="1280583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3414930"/>
            <a:ext cx="2845858" cy="1016808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6" y="4849469"/>
            <a:ext cx="2845858" cy="1123124"/>
          </a:xfrm>
          <a:prstGeom prst="rect">
            <a:avLst/>
          </a:prstGeom>
        </p:spPr>
      </p:pic>
      <p:sp>
        <p:nvSpPr>
          <p:cNvPr id="14" name="TextovéPole 13">
            <a:hlinkClick r:id="rId7" action="ppaction://hlinksldjump"/>
          </p:cNvPr>
          <p:cNvSpPr txBox="1"/>
          <p:nvPr/>
        </p:nvSpPr>
        <p:spPr>
          <a:xfrm>
            <a:off x="3952566" y="2002964"/>
            <a:ext cx="2076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Tw Cen MT Condensed Extra Bold" panose="020B0803020202020204" pitchFamily="34" charset="-18"/>
              </a:rPr>
              <a:t>CHECK UP</a:t>
            </a:r>
            <a:endParaRPr lang="cs-CZ" sz="4000" dirty="0">
              <a:latin typeface="Tw Cen MT Condensed Extra Bold" panose="020B0803020202020204" pitchFamily="34" charset="-18"/>
            </a:endParaRPr>
          </a:p>
        </p:txBody>
      </p:sp>
      <p:sp>
        <p:nvSpPr>
          <p:cNvPr id="15" name="TextovéPole 14">
            <a:hlinkClick r:id="rId8" action="ppaction://hlinksldjump"/>
          </p:cNvPr>
          <p:cNvSpPr txBox="1"/>
          <p:nvPr/>
        </p:nvSpPr>
        <p:spPr>
          <a:xfrm>
            <a:off x="3952566" y="3569391"/>
            <a:ext cx="43675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Tw Cen MT Condensed Extra Bold" panose="020B0803020202020204" pitchFamily="34" charset="-18"/>
              </a:rPr>
              <a:t>SI-TECH QUICK GLOVE</a:t>
            </a:r>
            <a:endParaRPr lang="cs-CZ" sz="4000" dirty="0">
              <a:latin typeface="Tw Cen MT Condensed Extra Bold" panose="020B0803020202020204" pitchFamily="34" charset="-18"/>
            </a:endParaRPr>
          </a:p>
        </p:txBody>
      </p:sp>
      <p:sp>
        <p:nvSpPr>
          <p:cNvPr id="16" name="TextovéPole 15">
            <a:hlinkClick r:id="rId9" action="ppaction://hlinksldjump"/>
          </p:cNvPr>
          <p:cNvSpPr txBox="1"/>
          <p:nvPr/>
        </p:nvSpPr>
        <p:spPr>
          <a:xfrm>
            <a:off x="3952566" y="5063289"/>
            <a:ext cx="4111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dirty="0" smtClean="0">
                <a:latin typeface="Tw Cen MT Condensed Extra Bold" panose="020B0803020202020204" pitchFamily="34" charset="-18"/>
              </a:rPr>
              <a:t>SI-TECH GLOVE LOCK</a:t>
            </a:r>
            <a:endParaRPr lang="cs-CZ" sz="4000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5719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6" name="TextovéPole 5">
            <a:hlinkClick r:id="rId3" action="ppaction://hlinksldjump"/>
          </p:cNvPr>
          <p:cNvSpPr txBox="1"/>
          <p:nvPr/>
        </p:nvSpPr>
        <p:spPr>
          <a:xfrm>
            <a:off x="10471712" y="6022272"/>
            <a:ext cx="1555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397000" y="371698"/>
            <a:ext cx="20810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CHECK UP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3034" y="98381"/>
            <a:ext cx="3691744" cy="169333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0975" y="2072243"/>
            <a:ext cx="102907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Original Check-Up dry rubber gloves for attachment to dry suits, with non-slip surface. The price includes inner fleece gloves for insulation.</a:t>
            </a:r>
            <a:endParaRPr lang="cs-CZ" sz="3200" dirty="0" smtClean="0">
              <a:latin typeface="Tw Cen MT Condensed Extra Bold" panose="020B0803020202020204" pitchFamily="34" charset="-18"/>
            </a:endParaRPr>
          </a:p>
          <a:p>
            <a:r>
              <a:rPr lang="en-US" sz="3200" dirty="0"/>
              <a:t>We also offer complete replacement parts for these gloves</a:t>
            </a:r>
            <a:r>
              <a:rPr lang="en-US" sz="3200" dirty="0" smtClean="0"/>
              <a:t>.</a:t>
            </a:r>
            <a:endParaRPr lang="cs-CZ" sz="3200" dirty="0" smtClean="0"/>
          </a:p>
          <a:p>
            <a:r>
              <a:rPr lang="en-US" sz="3200" dirty="0"/>
              <a:t>Separate plastic rings for wrist seals and gloves,</a:t>
            </a:r>
            <a:br>
              <a:rPr lang="en-US" sz="3200" dirty="0"/>
            </a:br>
            <a:r>
              <a:rPr lang="en-US" sz="3200" dirty="0"/>
              <a:t>Separate gloves, rubber O-rings, etc.</a:t>
            </a:r>
            <a:endParaRPr lang="cs-CZ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1509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7000" y="371698"/>
            <a:ext cx="43755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SI-TECH QUICK GLOVE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58" y="371697"/>
            <a:ext cx="3746408" cy="1338569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80975" y="2218266"/>
            <a:ext cx="104235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Versatile dry glove system with easy application for replaceable silicone seals. Easy to use, simply by inserting the rings</a:t>
            </a:r>
            <a:r>
              <a:rPr lang="en-US" sz="3200" dirty="0" smtClean="0"/>
              <a:t>.</a:t>
            </a:r>
            <a:r>
              <a:rPr lang="cs-CZ" sz="3200" dirty="0" smtClean="0"/>
              <a:t> </a:t>
            </a:r>
            <a:r>
              <a:rPr lang="en-US" sz="3200" dirty="0"/>
              <a:t>By screwing, the gloves can be easily detached.</a:t>
            </a:r>
            <a:endParaRPr lang="cs-CZ" sz="3200" dirty="0" smtClean="0"/>
          </a:p>
          <a:p>
            <a:r>
              <a:rPr lang="cs-CZ" sz="3200" dirty="0" smtClean="0"/>
              <a:t>*</a:t>
            </a:r>
            <a:r>
              <a:rPr lang="cs-CZ" sz="3200" dirty="0" err="1" smtClean="0"/>
              <a:t>Outer</a:t>
            </a:r>
            <a:r>
              <a:rPr lang="cs-CZ" sz="3200" dirty="0" smtClean="0"/>
              <a:t> </a:t>
            </a:r>
            <a:r>
              <a:rPr lang="cs-CZ" sz="3200" dirty="0" err="1" smtClean="0"/>
              <a:t>diameter</a:t>
            </a:r>
            <a:r>
              <a:rPr lang="cs-CZ" sz="3200" dirty="0" smtClean="0"/>
              <a:t> : </a:t>
            </a:r>
            <a:r>
              <a:rPr lang="cs-CZ" sz="3200" dirty="0"/>
              <a:t>119 mm</a:t>
            </a:r>
            <a:r>
              <a:rPr lang="cs-CZ" sz="3200" dirty="0" smtClean="0"/>
              <a:t>.</a:t>
            </a:r>
          </a:p>
          <a:p>
            <a:r>
              <a:rPr lang="cs-CZ" sz="3200" dirty="0" smtClean="0"/>
              <a:t>*</a:t>
            </a:r>
            <a:r>
              <a:rPr lang="cs-CZ" sz="3200" dirty="0" err="1" smtClean="0"/>
              <a:t>Inner</a:t>
            </a:r>
            <a:r>
              <a:rPr lang="cs-CZ" sz="3200" dirty="0" smtClean="0"/>
              <a:t>  </a:t>
            </a:r>
            <a:r>
              <a:rPr lang="cs-CZ" sz="3200" dirty="0" err="1" smtClean="0"/>
              <a:t>diameter</a:t>
            </a:r>
            <a:r>
              <a:rPr lang="cs-CZ" sz="3200" dirty="0" smtClean="0"/>
              <a:t> : </a:t>
            </a:r>
            <a:r>
              <a:rPr lang="cs-CZ" sz="3200" dirty="0"/>
              <a:t>90 mm</a:t>
            </a:r>
            <a:r>
              <a:rPr lang="cs-CZ" sz="3200" dirty="0" smtClean="0"/>
              <a:t>.</a:t>
            </a:r>
          </a:p>
          <a:p>
            <a:r>
              <a:rPr lang="en-US" sz="3200" dirty="0"/>
              <a:t>Gloves are not included in the package</a:t>
            </a:r>
            <a:r>
              <a:rPr lang="en-US" sz="3200" dirty="0" smtClean="0"/>
              <a:t>.</a:t>
            </a:r>
            <a:endParaRPr lang="cs-CZ" sz="3200" dirty="0" smtClean="0"/>
          </a:p>
          <a:p>
            <a:r>
              <a:rPr lang="en-US" sz="3200" dirty="0"/>
              <a:t>We recommend SI-TECH dry gloves for this system.</a:t>
            </a:r>
            <a:endParaRPr lang="cs-CZ" sz="3200" dirty="0">
              <a:latin typeface="Tw Cen MT Condensed Extra Bold" panose="020B0803020202020204" pitchFamily="34" charset="-18"/>
            </a:endParaRPr>
          </a:p>
        </p:txBody>
      </p:sp>
      <p:sp>
        <p:nvSpPr>
          <p:cNvPr id="8" name="TextovéPole 7">
            <a:hlinkClick r:id="rId4" action="ppaction://hlinksldjump"/>
          </p:cNvPr>
          <p:cNvSpPr txBox="1"/>
          <p:nvPr/>
        </p:nvSpPr>
        <p:spPr>
          <a:xfrm>
            <a:off x="10471712" y="6022272"/>
            <a:ext cx="1593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96505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97000" y="371698"/>
            <a:ext cx="4119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SI-TECH GLOVE LOCK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98" y="152397"/>
            <a:ext cx="4076169" cy="1608669"/>
          </a:xfrm>
          <a:prstGeom prst="rect">
            <a:avLst/>
          </a:prstGeom>
        </p:spPr>
      </p:pic>
      <p:sp>
        <p:nvSpPr>
          <p:cNvPr id="7" name="TextovéPole 6">
            <a:hlinkClick r:id="rId4" action="ppaction://hlinksldjump"/>
          </p:cNvPr>
          <p:cNvSpPr txBox="1"/>
          <p:nvPr/>
        </p:nvSpPr>
        <p:spPr>
          <a:xfrm>
            <a:off x="10471712" y="6022272"/>
            <a:ext cx="1631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0975" y="1980366"/>
            <a:ext cx="1138872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SI TECH modular dry glove system.</a:t>
            </a:r>
            <a:br>
              <a:rPr lang="en-US" sz="3200" dirty="0"/>
            </a:br>
            <a:r>
              <a:rPr lang="en-US" sz="3200" dirty="0"/>
              <a:t>The system is compatible with interchangeable silicone wrist seals.</a:t>
            </a:r>
            <a:br>
              <a:rPr lang="en-US" sz="3200" dirty="0"/>
            </a:br>
            <a:r>
              <a:rPr lang="en-US" sz="3200" dirty="0"/>
              <a:t>The package does not include gloves.</a:t>
            </a:r>
            <a:br>
              <a:rPr lang="en-US" sz="3200" dirty="0"/>
            </a:br>
            <a:r>
              <a:rPr lang="en-US" sz="3200" dirty="0"/>
              <a:t>Outer diameter: 130 mm.</a:t>
            </a:r>
            <a:br>
              <a:rPr lang="en-US" sz="3200" dirty="0"/>
            </a:br>
            <a:r>
              <a:rPr lang="en-US" sz="3200" dirty="0"/>
              <a:t>Inner diameter: 93 mm.</a:t>
            </a:r>
            <a:br>
              <a:rPr lang="en-US" sz="3200" dirty="0"/>
            </a:br>
            <a:r>
              <a:rPr lang="en-US" sz="3200" dirty="0"/>
              <a:t>Can also be used with latex seals.</a:t>
            </a:r>
            <a:br>
              <a:rPr lang="en-US" sz="3200" dirty="0"/>
            </a:br>
            <a:r>
              <a:rPr lang="en-US" sz="3200" dirty="0"/>
              <a:t>The system offers the option to secure the gloves with a locking mechanism.</a:t>
            </a:r>
            <a:br>
              <a:rPr lang="en-US" sz="3200" dirty="0"/>
            </a:br>
            <a:r>
              <a:rPr lang="en-US" sz="3200" dirty="0"/>
              <a:t>We recommend SI TECH dry gloves for this system</a:t>
            </a:r>
            <a:r>
              <a:rPr lang="en-US" sz="3200" dirty="0" smtClean="0"/>
              <a:t>.</a:t>
            </a:r>
            <a:endParaRPr lang="cs-CZ" sz="3200" dirty="0">
              <a:latin typeface="Tw Cen MT Condensed Extra Bold" panose="020B0803020202020204" pitchFamily="34" charset="-18"/>
            </a:endParaRPr>
          </a:p>
          <a:p>
            <a:endParaRPr lang="cs-CZ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8658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706035" y="37169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SI-TECH VALVES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80975" y="1871009"/>
            <a:ext cx="8800230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/>
              <a:t>INFLATION VALVE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:</a:t>
            </a:r>
            <a:endParaRPr lang="cs-CZ" sz="3200" dirty="0" smtClean="0">
              <a:latin typeface="Tw Cen MT Condensed Extra Bold" panose="020B0803020202020204" pitchFamily="34" charset="-18"/>
            </a:endParaRPr>
          </a:p>
          <a:p>
            <a:r>
              <a:rPr lang="en-US" sz="3200" dirty="0"/>
              <a:t>SHELL type.</a:t>
            </a:r>
            <a:br>
              <a:rPr lang="en-US" sz="3200" dirty="0"/>
            </a:br>
            <a:r>
              <a:rPr lang="en-US" sz="3200" dirty="0"/>
              <a:t>We recommend purchasing a rubber grommet and </a:t>
            </a:r>
            <a:endParaRPr lang="cs-CZ" sz="3200" dirty="0" smtClean="0"/>
          </a:p>
          <a:p>
            <a:r>
              <a:rPr lang="en-US" sz="3200" dirty="0" smtClean="0"/>
              <a:t>a </a:t>
            </a:r>
            <a:r>
              <a:rPr lang="en-US" sz="3200" dirty="0"/>
              <a:t>plastic washer for the valve.</a:t>
            </a:r>
            <a:endParaRPr lang="cs-CZ" sz="2000" dirty="0" smtClean="0">
              <a:latin typeface="Tw Cen MT Condensed Extra Bold" panose="020B0803020202020204" pitchFamily="34" charset="-18"/>
            </a:endParaRPr>
          </a:p>
          <a:p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468" y="346048"/>
            <a:ext cx="2371373" cy="197381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8196" y="152398"/>
            <a:ext cx="2286000" cy="2308860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180974" y="4272936"/>
            <a:ext cx="8718477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atin typeface="Tw Cen MT Condensed Extra Bold" panose="020B0803020202020204" pitchFamily="34" charset="-18"/>
              </a:rPr>
              <a:t>DEFLATION VALVE</a:t>
            </a:r>
            <a:r>
              <a:rPr lang="cs-CZ" sz="3200" dirty="0" smtClean="0">
                <a:latin typeface="Tw Cen MT Condensed Extra Bold" panose="020B0803020202020204" pitchFamily="34" charset="-18"/>
              </a:rPr>
              <a:t>:</a:t>
            </a:r>
            <a:endParaRPr lang="cs-CZ" sz="3200" dirty="0" smtClean="0">
              <a:latin typeface="Tw Cen MT Condensed Extra Bold" panose="020B0803020202020204" pitchFamily="34" charset="-18"/>
            </a:endParaRPr>
          </a:p>
          <a:p>
            <a:r>
              <a:rPr lang="en-US" sz="3200" dirty="0"/>
              <a:t>ARGO type (low-profile, semi-automatic).</a:t>
            </a:r>
            <a:br>
              <a:rPr lang="en-US" sz="3200" dirty="0"/>
            </a:br>
            <a:r>
              <a:rPr lang="en-US" sz="3200" dirty="0"/>
              <a:t>We recommend purchasing a rubber grommet </a:t>
            </a:r>
            <a:r>
              <a:rPr lang="en-US" sz="3200" dirty="0" smtClean="0"/>
              <a:t>and</a:t>
            </a:r>
            <a:endParaRPr lang="cs-CZ" sz="3200" dirty="0" smtClean="0"/>
          </a:p>
          <a:p>
            <a:r>
              <a:rPr lang="en-US" sz="3200" dirty="0" smtClean="0"/>
              <a:t> </a:t>
            </a:r>
            <a:r>
              <a:rPr lang="en-US" sz="3200" dirty="0"/>
              <a:t>a plastic washer for the valve.</a:t>
            </a:r>
            <a:endParaRPr lang="cs-CZ" sz="2000" dirty="0" smtClean="0">
              <a:latin typeface="Tw Cen MT Condensed Extra Bold" panose="020B0803020202020204" pitchFamily="34" charset="-18"/>
            </a:endParaRPr>
          </a:p>
          <a:p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5" action="ppaction://hlinksldjump"/>
          </p:cNvPr>
          <p:cNvSpPr txBox="1"/>
          <p:nvPr/>
        </p:nvSpPr>
        <p:spPr>
          <a:xfrm>
            <a:off x="10471712" y="6022272"/>
            <a:ext cx="1542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1369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690687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WRIST SEALS 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025763" y="6031918"/>
            <a:ext cx="1720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8483" y="152398"/>
            <a:ext cx="2078987" cy="147690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284" y="152398"/>
            <a:ext cx="1819048" cy="1504762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345" y="1900237"/>
            <a:ext cx="2143125" cy="2143125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180975" y="1365706"/>
            <a:ext cx="90815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w Cen MT Condensed Extra Bold" panose="020B0803020202020204" pitchFamily="34" charset="-18"/>
              </a:rPr>
              <a:t>SILICONE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:</a:t>
            </a:r>
            <a:endParaRPr lang="cs-CZ" sz="2400" dirty="0">
              <a:latin typeface="Tw Cen MT Condensed Extra Bold" panose="020B0803020202020204" pitchFamily="34" charset="-18"/>
            </a:endParaRPr>
          </a:p>
          <a:p>
            <a:r>
              <a:rPr lang="en-US" sz="2400" dirty="0"/>
              <a:t>Equipped with rings (grooves) for trimming. 100% resistant to UV and ozone.</a:t>
            </a:r>
            <a:br>
              <a:rPr lang="en-US" sz="2400" dirty="0"/>
            </a:br>
            <a:r>
              <a:rPr lang="en-US" sz="2400" dirty="0"/>
              <a:t>Suitable for individuals with a latex allergy.</a:t>
            </a:r>
            <a:br>
              <a:rPr lang="en-US" sz="2400" dirty="0"/>
            </a:br>
            <a:r>
              <a:rPr lang="en-US" sz="2400" dirty="0"/>
              <a:t>2 sizes:</a:t>
            </a:r>
          </a:p>
          <a:p>
            <a:r>
              <a:rPr lang="en-US" sz="2400" dirty="0"/>
              <a:t>Small: 10.6-15 cm (available on order)</a:t>
            </a:r>
          </a:p>
          <a:p>
            <a:r>
              <a:rPr lang="en-US" sz="2400" dirty="0"/>
              <a:t>Standard: 13.2-17 cm (in stock).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80975" y="3954427"/>
            <a:ext cx="7918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latin typeface="Tw Cen MT Condensed Extra Bold" panose="020B0803020202020204" pitchFamily="34" charset="-18"/>
              </a:rPr>
              <a:t>LATEX</a:t>
            </a:r>
            <a:r>
              <a:rPr lang="cs-CZ" sz="2400" dirty="0" smtClean="0">
                <a:latin typeface="Tw Cen MT Condensed Extra Bold" panose="020B0803020202020204" pitchFamily="34" charset="-18"/>
              </a:rPr>
              <a:t>:</a:t>
            </a:r>
            <a:endParaRPr lang="cs-CZ" sz="2400" dirty="0" smtClean="0">
              <a:latin typeface="Tw Cen MT Condensed Extra Bold" panose="020B0803020202020204" pitchFamily="34" charset="-18"/>
            </a:endParaRPr>
          </a:p>
          <a:p>
            <a:r>
              <a:rPr lang="en-US" sz="2400" dirty="0"/>
              <a:t>Heavy-duty wrist seals for dry suits in bottle shape.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80974" y="4785424"/>
            <a:ext cx="101314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CONICAL</a:t>
            </a:r>
            <a:r>
              <a:rPr lang="cs-CZ" sz="2400" dirty="0" smtClean="0">
                <a:solidFill>
                  <a:srgbClr val="000000"/>
                </a:solidFill>
                <a:latin typeface="Tw Cen MT Condensed Extra Bold" panose="020B0803020202020204" pitchFamily="34" charset="-18"/>
              </a:rPr>
              <a:t>: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  <a:p>
            <a:r>
              <a:rPr lang="en-US" sz="2400" dirty="0"/>
              <a:t>Original latex seals from England.</a:t>
            </a:r>
            <a:br>
              <a:rPr lang="en-US" sz="2400" dirty="0"/>
            </a:br>
            <a:r>
              <a:rPr lang="en-US" sz="2400" dirty="0"/>
              <a:t>The STANDARD size can be adjusted by trimming to suit the customer's needs.</a:t>
            </a:r>
            <a:br>
              <a:rPr lang="en-US" sz="2400" dirty="0"/>
            </a:br>
            <a:r>
              <a:rPr lang="en-US" sz="2400" dirty="0"/>
              <a:t>The approximate wrist circumference for the STANDARD size is 13 cm.</a:t>
            </a:r>
            <a:endParaRPr lang="cs-CZ" sz="2400" b="0" i="0" dirty="0">
              <a:solidFill>
                <a:srgbClr val="000000"/>
              </a:solidFill>
              <a:effectLst/>
              <a:latin typeface="Tw Cen MT Condensed Extra Bold" panose="020B0803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094292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1397000" y="346048"/>
            <a:ext cx="6062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latin typeface="Tw Cen MT Condensed Extra Bold" panose="020B0803020202020204" pitchFamily="34" charset="-18"/>
              </a:rPr>
              <a:t>TIZIP MASTERSEAL</a:t>
            </a:r>
            <a:endParaRPr lang="cs-CZ" sz="1050" dirty="0">
              <a:latin typeface="Tw Cen MT Condensed Extra Bold" panose="020B0803020202020204" pitchFamily="34" charset="-18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75" y="152398"/>
            <a:ext cx="1216025" cy="1146487"/>
          </a:xfrm>
          <a:prstGeom prst="rect">
            <a:avLst/>
          </a:prstGeom>
        </p:spPr>
      </p:pic>
      <p:sp>
        <p:nvSpPr>
          <p:cNvPr id="3" name="TextovéPole 2">
            <a:hlinkClick r:id="rId3" action="ppaction://hlinksldjump"/>
          </p:cNvPr>
          <p:cNvSpPr txBox="1"/>
          <p:nvPr/>
        </p:nvSpPr>
        <p:spPr>
          <a:xfrm>
            <a:off x="10471712" y="6022272"/>
            <a:ext cx="154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latin typeface="Tw Cen MT Condensed Extra Bold" panose="020B0803020202020204" pitchFamily="34" charset="-18"/>
              </a:rPr>
              <a:t>BACK</a:t>
            </a:r>
            <a:endParaRPr lang="cs-CZ" sz="3600" b="1" dirty="0">
              <a:latin typeface="Tw Cen MT Condensed Extra Bold" panose="020B0803020202020204" pitchFamily="34" charset="-18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180975" y="1519235"/>
            <a:ext cx="8991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Made from high-strength fabric coated with thermoplastic polyurethane.</a:t>
            </a:r>
            <a:br>
              <a:rPr lang="en-US" sz="2400" dirty="0"/>
            </a:br>
            <a:r>
              <a:rPr lang="en-US" sz="2400" dirty="0"/>
              <a:t>Heavy-duty plastic teeth are secured with tape.</a:t>
            </a:r>
            <a:br>
              <a:rPr lang="en-US" sz="2400" dirty="0"/>
            </a:br>
            <a:r>
              <a:rPr lang="en-US" sz="2400" dirty="0"/>
              <a:t>The zipper fasteners keep the sealing edges airtight.</a:t>
            </a:r>
            <a:br>
              <a:rPr lang="en-US" sz="2400" dirty="0"/>
            </a:br>
            <a:r>
              <a:rPr lang="en-US" sz="2400" dirty="0"/>
              <a:t>The tapes are welded and glued.</a:t>
            </a:r>
            <a:br>
              <a:rPr lang="en-US" sz="2400" dirty="0"/>
            </a:br>
            <a:r>
              <a:rPr lang="en-US" sz="2400" dirty="0"/>
              <a:t>The slider is made of a metal alloy that does not cause irritation and is resistant to saltwater.</a:t>
            </a:r>
            <a:br>
              <a:rPr lang="en-US" sz="2400" dirty="0"/>
            </a:br>
            <a:r>
              <a:rPr lang="en-US" sz="2400" dirty="0"/>
              <a:t>When in motion, the slider does not touch the tapes or sealing edges, preventing fabric abrasion from frequent use.</a:t>
            </a:r>
            <a:br>
              <a:rPr lang="en-US" sz="2400" dirty="0"/>
            </a:br>
            <a:r>
              <a:rPr lang="en-US" sz="2400" dirty="0"/>
              <a:t>The zipper is very flexible, lightweight, and resistant to many types of damage; even pinching or contamination is not an issue.</a:t>
            </a:r>
            <a:br>
              <a:rPr lang="en-US" sz="2400" dirty="0"/>
            </a:br>
            <a:r>
              <a:rPr lang="en-US" sz="2400" dirty="0"/>
              <a:t>Maintenance is simple, requiring only water and a brush.</a:t>
            </a:r>
            <a:br>
              <a:rPr lang="en-US" sz="2400" dirty="0"/>
            </a:br>
            <a:r>
              <a:rPr lang="en-US" sz="2400" dirty="0"/>
              <a:t>Proper lubrication and ensuring the zipper is fully closed and locked is important.</a:t>
            </a:r>
            <a:endParaRPr lang="cs-CZ" sz="2400" dirty="0">
              <a:solidFill>
                <a:srgbClr val="000000"/>
              </a:solidFill>
              <a:latin typeface="Tw Cen MT Condensed Extra Bold" panose="020B0803020202020204" pitchFamily="34" charset="-18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375" y="152398"/>
            <a:ext cx="271462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EBEC8F79-A447-43FC-8E81-85E8468AF3F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237</TotalTime>
  <Words>365</Words>
  <Application>Microsoft Office PowerPoint</Application>
  <PresentationFormat>Vlastní</PresentationFormat>
  <Paragraphs>74</Paragraphs>
  <Slides>12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3" baseType="lpstr">
      <vt:lpstr>Paralaxa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Suchý trilaminátový oblek Agama EXTRA PLUS</dc:title>
  <dc:creator>Agama Agama</dc:creator>
  <cp:lastModifiedBy>Agama</cp:lastModifiedBy>
  <cp:revision>30</cp:revision>
  <dcterms:created xsi:type="dcterms:W3CDTF">2017-07-17T12:39:00Z</dcterms:created>
  <dcterms:modified xsi:type="dcterms:W3CDTF">2024-11-19T14:21:51Z</dcterms:modified>
</cp:coreProperties>
</file>